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4" r:id="rId11"/>
    <p:sldId id="303" r:id="rId12"/>
    <p:sldId id="305" r:id="rId13"/>
    <p:sldId id="306" r:id="rId14"/>
    <p:sldId id="307" r:id="rId15"/>
    <p:sldId id="308" r:id="rId16"/>
    <p:sldId id="309" r:id="rId17"/>
    <p:sldId id="310" r:id="rId18"/>
    <p:sldId id="312" r:id="rId19"/>
    <p:sldId id="311" r:id="rId20"/>
    <p:sldId id="314" r:id="rId21"/>
    <p:sldId id="315" r:id="rId22"/>
    <p:sldId id="316" r:id="rId23"/>
    <p:sldId id="317" r:id="rId24"/>
    <p:sldId id="287" r:id="rId25"/>
    <p:sldId id="294" r:id="rId26"/>
    <p:sldId id="295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990033"/>
    <a:srgbClr val="6600CC"/>
    <a:srgbClr val="800000"/>
    <a:srgbClr val="FF5050"/>
    <a:srgbClr val="CC0066"/>
    <a:srgbClr val="DFF3F9"/>
    <a:srgbClr val="D600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35" autoAdjust="0"/>
  </p:normalViewPr>
  <p:slideViewPr>
    <p:cSldViewPr>
      <p:cViewPr>
        <p:scale>
          <a:sx n="100" d="100"/>
          <a:sy n="100" d="100"/>
        </p:scale>
        <p:origin x="-1356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ea typeface="华文细黑" pitchFamily="2" charset="-122"/>
              </a:defRPr>
            </a:lvl1pPr>
          </a:lstStyle>
          <a:p>
            <a:pPr>
              <a:defRPr/>
            </a:pPr>
            <a:fld id="{DB024286-88AF-46A8-B019-F1D620FF046A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ea typeface="华文细黑" pitchFamily="2" charset="-122"/>
              </a:defRPr>
            </a:lvl1pPr>
          </a:lstStyle>
          <a:p>
            <a:pPr>
              <a:defRPr/>
            </a:pPr>
            <a:fld id="{58123F35-F301-4B55-90CA-1B29042D28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3B20EA6-5394-4B61-A806-E3F161521AAA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2E461-72C6-451A-8AF6-C5E4A1B4809F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5B240-BB9F-445D-8DCE-DD46C72E33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326A8-4B24-4BD7-A804-2253627E5954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FDD13-C232-44DF-A607-49588E9E6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971AF-4ADA-456F-97E9-1981185A1E31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346EB-92D4-409B-BAB5-8FA7171A58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FF4E-90C6-4B08-9446-7F2A4EA32475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3A8D0-1306-4AC1-BBDC-0AE488F250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9822F-EF6E-4B16-BD0F-7224FB6503C9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01093-19BA-49D5-BC5E-683BD0D397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37C7F-90D6-4CC3-937A-478569A292F4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3EC98-E406-4E69-9D77-06329E3FE9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0081-4457-49C1-AF84-AF6B954895E9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659B7-72DB-46CE-9D23-0459E2F911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13E45-28F7-465D-9CBA-F4F5E7F9D92B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4F2C8-9D2A-4597-945F-21964A1001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7DDB9-6D2C-4ABE-9548-39EC4C75728B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6B67A-4DB2-4140-922A-9210FE04AE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70CA1-3BA1-447C-B53D-FC6F9C1F97D0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9ACAD-E507-433F-A2BC-2C8CBB6A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98435-C6BC-4D64-9E1A-55A0C360644A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DA9D3-CAEC-4E15-B9A1-ED147171E2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C280471-6F08-43B7-B5E5-1B113DEDBE5B}" type="datetimeFigureOut">
              <a:rPr lang="zh-CN" altLang="en-US"/>
              <a:pPr>
                <a:defRPr/>
              </a:pPr>
              <a:t>2019/10/26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01200F88-64DD-43F6-852F-857C3E0B78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~~~~@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5181600"/>
            <a:ext cx="91424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1258888" y="3429000"/>
            <a:ext cx="4968875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5400" b="1">
              <a:solidFill>
                <a:srgbClr val="000099"/>
              </a:solidFill>
              <a:ea typeface="华文中宋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3600" b="1">
              <a:solidFill>
                <a:srgbClr val="9900FF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313" y="2636838"/>
            <a:ext cx="5619750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defRPr/>
            </a:pP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华文细黑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2924944"/>
            <a:ext cx="710964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a typeface="华文细黑" pitchFamily="2" charset="-122"/>
              </a:rPr>
              <a:t>计算机与程序设计基础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0825" y="1196975"/>
            <a:ext cx="37449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++i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表示使用之前加</a:t>
            </a:r>
            <a:r>
              <a:rPr lang="en-US" altLang="zh-CN">
                <a:ea typeface="华文细黑" pitchFamily="2" charset="-122"/>
              </a:rPr>
              <a:t>1</a:t>
            </a:r>
          </a:p>
          <a:p>
            <a:pPr eaLnBrk="0" hangingPunct="0"/>
            <a:r>
              <a:rPr lang="en-US" altLang="zh-CN">
                <a:ea typeface="华文细黑" pitchFamily="2" charset="-122"/>
              </a:rPr>
              <a:t>i++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表示使用之后加</a:t>
            </a:r>
            <a:r>
              <a:rPr lang="en-US" altLang="zh-CN">
                <a:ea typeface="华文细黑" pitchFamily="2" charset="-122"/>
              </a:rPr>
              <a:t>1</a:t>
            </a:r>
            <a:endParaRPr lang="zh-CN" altLang="en-US">
              <a:ea typeface="华文细黑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404664"/>
            <a:ext cx="3079689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defRPr/>
            </a:pPr>
            <a:r>
              <a:rPr lang="zh-CN" altLang="en-US" sz="3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方正舒体" pitchFamily="2" charset="-122"/>
                <a:ea typeface="方正舒体" pitchFamily="2" charset="-122"/>
              </a:rPr>
              <a:t>自增自减运算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916113"/>
            <a:ext cx="460851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250825" y="4868863"/>
            <a:ext cx="5616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逻辑运算中非</a:t>
            </a:r>
            <a:r>
              <a:rPr lang="en-US" altLang="zh-CN">
                <a:ea typeface="华文细黑" pitchFamily="2" charset="-122"/>
              </a:rPr>
              <a:t>&gt;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与</a:t>
            </a:r>
            <a:r>
              <a:rPr lang="en-US" altLang="zh-CN">
                <a:ea typeface="华文细黑" pitchFamily="2" charset="-122"/>
              </a:rPr>
              <a:t>&gt;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或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15888"/>
            <a:ext cx="5472112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538"/>
            <a:ext cx="4392613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075" y="3789363"/>
            <a:ext cx="447992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2954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华文细黑" pitchFamily="2" charset="-122"/>
              </a:rPr>
              <a:t>控制成分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56880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分支结构中有</a:t>
            </a:r>
            <a:r>
              <a:rPr lang="en-US" altLang="zh-CN">
                <a:ea typeface="华文细黑" pitchFamily="2" charset="-122"/>
              </a:rPr>
              <a:t>if else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语句（单分支）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Switch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语句（多分支）</a:t>
            </a:r>
          </a:p>
        </p:txBody>
      </p:sp>
      <p:pic>
        <p:nvPicPr>
          <p:cNvPr id="2050" name="Picture 2" descr="C:\Users\Shinelon\Documents\Tencent Files\2427349495\Image\C2C\84CDC2153CF835412E59E95EC7E61C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1050" y="476250"/>
            <a:ext cx="436721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Shinelon\Documents\Tencent Files\2427349495\Image\C2C\10C5A947880AA5B80D4AD1F910ADE6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349500"/>
            <a:ext cx="3960813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787900" y="3213100"/>
            <a:ext cx="4032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如果没有</a:t>
            </a:r>
            <a:r>
              <a:rPr lang="en-US" altLang="zh-CN">
                <a:ea typeface="华文细黑" pitchFamily="2" charset="-122"/>
              </a:rPr>
              <a:t>break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会执行指定及他下面的所有语句。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333375"/>
            <a:ext cx="3744912" cy="203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循环结构</a:t>
            </a:r>
            <a:r>
              <a:rPr lang="en-US" altLang="zh-CN">
                <a:ea typeface="华文细黑" pitchFamily="2" charset="-122"/>
              </a:rPr>
              <a:t>for</a:t>
            </a:r>
            <a:r>
              <a:rPr lang="zh-CN" altLang="en-US">
                <a:ea typeface="华文细黑" pitchFamily="2" charset="-122"/>
              </a:rPr>
              <a:t>循环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While</a:t>
            </a:r>
            <a:r>
              <a:rPr lang="zh-CN" altLang="en-US">
                <a:ea typeface="华文细黑" pitchFamily="2" charset="-122"/>
              </a:rPr>
              <a:t>语句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Do…while</a:t>
            </a:r>
            <a:r>
              <a:rPr lang="zh-CN" altLang="en-US">
                <a:ea typeface="华文细黑" pitchFamily="2" charset="-122"/>
              </a:rPr>
              <a:t>语句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Goto</a:t>
            </a:r>
            <a:r>
              <a:rPr lang="zh-CN" altLang="en-US">
                <a:ea typeface="华文细黑" pitchFamily="2" charset="-122"/>
              </a:rPr>
              <a:t>语句和</a:t>
            </a:r>
            <a:r>
              <a:rPr lang="en-US" altLang="zh-CN">
                <a:ea typeface="华文细黑" pitchFamily="2" charset="-122"/>
              </a:rPr>
              <a:t>if</a:t>
            </a:r>
            <a:r>
              <a:rPr lang="zh-CN" altLang="en-US">
                <a:ea typeface="华文细黑" pitchFamily="2" charset="-122"/>
              </a:rPr>
              <a:t>语句构成的循环。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可利用</a:t>
            </a:r>
            <a:r>
              <a:rPr lang="en-US" altLang="zh-CN">
                <a:ea typeface="华文细黑" pitchFamily="2" charset="-122"/>
              </a:rPr>
              <a:t>continue</a:t>
            </a:r>
            <a:r>
              <a:rPr lang="zh-CN" altLang="en-US">
                <a:ea typeface="华文细黑" pitchFamily="2" charset="-122"/>
              </a:rPr>
              <a:t>语句或</a:t>
            </a:r>
            <a:r>
              <a:rPr lang="en-US" altLang="zh-CN">
                <a:ea typeface="华文细黑" pitchFamily="2" charset="-122"/>
              </a:rPr>
              <a:t>break</a:t>
            </a:r>
            <a:r>
              <a:rPr lang="zh-CN" altLang="en-US">
                <a:ea typeface="华文细黑" pitchFamily="2" charset="-122"/>
              </a:rPr>
              <a:t>语句跳出或结束循环。</a:t>
            </a:r>
          </a:p>
        </p:txBody>
      </p:sp>
      <p:pic>
        <p:nvPicPr>
          <p:cNvPr id="1026" name="Picture 2" descr="C:\Users\Shinelon\Documents\Tencent Files\2427349495\Image\C2C\DC571E006C13048C835BB5CBD6E59A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188913"/>
            <a:ext cx="3932237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Users\Shinelon\Documents\Tencent Files\2427349495\Image\C2C\E39B515A0D2BC00844894FDF34D84F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2420938"/>
            <a:ext cx="38068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C:\Users\Shinelon\Documents\Tencent Files\2427349495\Image\C2C\E8447C15CF04F85D31E029E7F3B5D86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2565400"/>
            <a:ext cx="4162425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5300663"/>
            <a:ext cx="6553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Break</a:t>
            </a:r>
            <a:r>
              <a:rPr lang="zh-CN" altLang="en-US">
                <a:ea typeface="华文细黑" pitchFamily="2" charset="-122"/>
              </a:rPr>
              <a:t>语句可跳出本次循环，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而</a:t>
            </a:r>
            <a:r>
              <a:rPr lang="en-US" altLang="zh-CN">
                <a:ea typeface="华文细黑" pitchFamily="2" charset="-122"/>
              </a:rPr>
              <a:t>continue</a:t>
            </a:r>
            <a:r>
              <a:rPr lang="zh-CN" altLang="en-US">
                <a:ea typeface="华文细黑" pitchFamily="2" charset="-122"/>
              </a:rPr>
              <a:t>语句可跳出所有循环。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476250"/>
            <a:ext cx="58689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Goto</a:t>
            </a:r>
            <a:r>
              <a:rPr lang="zh-CN" altLang="en-US">
                <a:ea typeface="华文细黑" pitchFamily="2" charset="-122"/>
              </a:rPr>
              <a:t>语句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无条件转向语句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196975"/>
            <a:ext cx="4570412" cy="25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4149725"/>
            <a:ext cx="5292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在程序中尽量不要用</a:t>
            </a:r>
            <a:r>
              <a:rPr lang="en-US" altLang="zh-CN">
                <a:ea typeface="华文细黑" pitchFamily="2" charset="-122"/>
              </a:rPr>
              <a:t>goto</a:t>
            </a:r>
            <a:r>
              <a:rPr lang="zh-CN" altLang="en-US">
                <a:ea typeface="华文细黑" pitchFamily="2" charset="-122"/>
              </a:rPr>
              <a:t>语句会破坏原程序结构。</a:t>
            </a:r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88640"/>
            <a:ext cx="483978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华文细黑" pitchFamily="2" charset="-122"/>
              </a:rPr>
              <a:t>C</a:t>
            </a:r>
            <a:r>
              <a:rPr lang="zh-CN" alt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华文细黑" pitchFamily="2" charset="-122"/>
              </a:rPr>
              <a:t>语言中的数组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0825" y="1628775"/>
            <a:ext cx="4752975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数组定义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类型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+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数组名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+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常量表达式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数组未初始化会为了程序安全计算机自动符一个值。如初始化时只指定部分元素会将其他值初始化为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0</a:t>
            </a:r>
          </a:p>
          <a:p>
            <a:pPr eaLnBrk="0" hangingPunct="0"/>
            <a:r>
              <a:rPr lang="en-US" altLang="zh-CN">
                <a:ea typeface="华文细黑" pitchFamily="2" charset="-122"/>
              </a:rPr>
              <a:t>Int a[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个数</a:t>
            </a:r>
            <a:r>
              <a:rPr lang="en-US" altLang="zh-CN">
                <a:ea typeface="华文细黑" pitchFamily="2" charset="-122"/>
              </a:rPr>
              <a:t>]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 ={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值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}</a:t>
            </a:r>
            <a:endParaRPr lang="zh-CN" altLang="en-US" sz="20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95288" y="4076700"/>
            <a:ext cx="67691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二维数组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Int a[3][4]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为三行四列数组。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在计算机中将其拉直排开存放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6100" y="3789363"/>
            <a:ext cx="4322763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620713"/>
            <a:ext cx="504031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三维数组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可以想象为多个二位数组组成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存放时可先切成二维数组在拉成线状存储。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但多维数组难以想象尽量不要定义三维及以上数组。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205038"/>
            <a:ext cx="3744913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1513" y="3933825"/>
            <a:ext cx="4446587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3850" y="476250"/>
            <a:ext cx="4248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字符数组与字符串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1341438"/>
            <a:ext cx="7345362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在初始化不完全的字符数组中未定义的会被赋值为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\0</a:t>
            </a: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且所有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\0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结尾的是字符数组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字符数组赋值是时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除定义时不可用数组符给数组。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95288" y="2924175"/>
            <a:ext cx="43211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输入缓冲区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850" y="3860800"/>
            <a:ext cx="58324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回车代表将数据送入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EOF=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结束标志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^z=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结束标志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03575" y="3644900"/>
            <a:ext cx="45370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Cin.get</a:t>
            </a:r>
            <a:r>
              <a:rPr lang="zh-CN" altLang="en-US">
                <a:ea typeface="华文细黑" pitchFamily="2" charset="-122"/>
              </a:rPr>
              <a:t>（）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会把空格和回车当成字符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Cin.get</a:t>
            </a:r>
            <a:r>
              <a:rPr lang="zh-CN" altLang="en-US">
                <a:ea typeface="华文细黑" pitchFamily="2" charset="-122"/>
              </a:rPr>
              <a:t>（</a:t>
            </a:r>
            <a:r>
              <a:rPr lang="en-US" altLang="zh-CN">
                <a:ea typeface="华文细黑" pitchFamily="2" charset="-122"/>
              </a:rPr>
              <a:t>char</a:t>
            </a:r>
            <a:r>
              <a:rPr lang="zh-CN" altLang="en-US">
                <a:ea typeface="华文细黑" pitchFamily="2" charset="-122"/>
              </a:rPr>
              <a:t>）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如错误会输出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0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会把空格和回车当成字符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Getchar</a:t>
            </a:r>
            <a:r>
              <a:rPr lang="zh-CN" altLang="en-US">
                <a:ea typeface="华文细黑" pitchFamily="2" charset="-122"/>
              </a:rPr>
              <a:t>（）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函数会将所有都当成字符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32138" y="3213100"/>
            <a:ext cx="54721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Cin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会跳过回车和空格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88913"/>
            <a:ext cx="5319713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113" y="3357563"/>
            <a:ext cx="5591175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8313" y="620713"/>
            <a:ext cx="33115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一串字符的输出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用</a:t>
            </a:r>
            <a:r>
              <a:rPr lang="en-US" altLang="zh-CN">
                <a:ea typeface="华文细黑" pitchFamily="2" charset="-122"/>
              </a:rPr>
              <a:t>cout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输出字符数组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一定要用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\</a:t>
            </a:r>
            <a:r>
              <a:rPr lang="en-US" altLang="zh-CN">
                <a:ea typeface="华文细黑" pitchFamily="2" charset="-122"/>
              </a:rPr>
              <a:t>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结尾不然会出现乱码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8313" y="2060575"/>
            <a:ext cx="38877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一串字符的输入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用空格和回车分割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^z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表示结束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260350"/>
            <a:ext cx="4568825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221163"/>
            <a:ext cx="3935413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3068638"/>
            <a:ext cx="44704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179388" y="3284538"/>
            <a:ext cx="3816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Cin.getline()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完成后指针会向后移动一位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539750" y="2133600"/>
            <a:ext cx="92392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语言程序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684213" y="1412875"/>
            <a:ext cx="11509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4800">
                <a:solidFill>
                  <a:srgbClr val="7030A0"/>
                </a:solidFill>
                <a:latin typeface="Segoe UI Emoji" pitchFamily="34" charset="0"/>
                <a:ea typeface="华文细黑" pitchFamily="2" charset="-122"/>
              </a:rPr>
              <a:t>C</a:t>
            </a:r>
            <a:endParaRPr lang="zh-CN" altLang="en-US" sz="4800">
              <a:solidFill>
                <a:srgbClr val="7030A0"/>
              </a:solidFill>
              <a:latin typeface="Segoe UI Emoji" pitchFamily="34" charset="0"/>
              <a:ea typeface="华文行楷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908720"/>
            <a:ext cx="12105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行楷" pitchFamily="2" charset="-122"/>
                <a:ea typeface="华文行楷" pitchFamily="2" charset="-122"/>
              </a:rPr>
              <a:t>内存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2484438" y="1700213"/>
            <a:ext cx="62642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1B=8b</a:t>
            </a:r>
          </a:p>
          <a:p>
            <a:pPr eaLnBrk="0" hangingPunct="0"/>
            <a:r>
              <a:rPr lang="en-US" altLang="zh-CN">
                <a:ea typeface="华文细黑" pitchFamily="2" charset="-122"/>
              </a:rPr>
              <a:t>1KB=1024B</a:t>
            </a:r>
          </a:p>
          <a:p>
            <a:pPr eaLnBrk="0" hangingPunct="0"/>
            <a:r>
              <a:rPr lang="en-US" altLang="zh-CN">
                <a:ea typeface="华文细黑" pitchFamily="2" charset="-122"/>
              </a:rPr>
              <a:t>1MB=1024B</a:t>
            </a:r>
          </a:p>
          <a:p>
            <a:pPr eaLnBrk="0" hangingPunct="0"/>
            <a:r>
              <a:rPr lang="zh-CN" altLang="en-US">
                <a:ea typeface="华文细黑" pitchFamily="2" charset="-122"/>
              </a:rPr>
              <a:t>以此类推</a:t>
            </a:r>
            <a:r>
              <a:rPr lang="en-US" altLang="zh-CN">
                <a:ea typeface="华文细黑" pitchFamily="2" charset="-122"/>
              </a:rPr>
              <a:t> </a:t>
            </a:r>
            <a:endParaRPr lang="zh-CN" altLang="en-US">
              <a:ea typeface="华文细黑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908720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行楷" pitchFamily="2" charset="-122"/>
                <a:ea typeface="华文行楷" pitchFamily="2" charset="-122"/>
              </a:rPr>
              <a:t>定义变量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4716463" y="1700213"/>
            <a:ext cx="40322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C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语言中的变量要先定义再使用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对计算机来说就在内存中找到一片存储空间并起名，存入数据并记下地址。这样我们就可以使用这个变量了。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2411413" y="3716338"/>
            <a:ext cx="2808287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整形数据分类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基本型 </a:t>
            </a:r>
            <a:r>
              <a:rPr lang="en-US" altLang="zh-CN">
                <a:ea typeface="华文细黑" pitchFamily="2" charset="-122"/>
              </a:rPr>
              <a:t>Int     32bit</a:t>
            </a:r>
          </a:p>
          <a:p>
            <a:pPr eaLnBrk="0" hangingPunct="0"/>
            <a:r>
              <a:rPr lang="zh-CN" altLang="en-US">
                <a:ea typeface="华文细黑" pitchFamily="2" charset="-122"/>
              </a:rPr>
              <a:t>短整型 </a:t>
            </a:r>
            <a:r>
              <a:rPr lang="en-US" altLang="zh-CN">
                <a:ea typeface="华文细黑" pitchFamily="2" charset="-122"/>
              </a:rPr>
              <a:t>Short      short int  16bit</a:t>
            </a:r>
          </a:p>
          <a:p>
            <a:pPr eaLnBrk="0" hangingPunct="0"/>
            <a:r>
              <a:rPr lang="zh-CN" altLang="en-US">
                <a:ea typeface="华文细黑" pitchFamily="2" charset="-122"/>
              </a:rPr>
              <a:t>长整型 </a:t>
            </a:r>
            <a:r>
              <a:rPr lang="en-US" altLang="zh-CN">
                <a:ea typeface="华文细黑" pitchFamily="2" charset="-122"/>
              </a:rPr>
              <a:t>Long       long  int  32bit</a:t>
            </a:r>
            <a:endParaRPr lang="zh-CN" altLang="en-US">
              <a:ea typeface="华文细黑" pitchFamily="2" charset="-122"/>
            </a:endParaRP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5219700" y="3573463"/>
            <a:ext cx="35290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可利用如下进行分类</a:t>
            </a:r>
          </a:p>
        </p:txBody>
      </p:sp>
      <p:pic>
        <p:nvPicPr>
          <p:cNvPr id="17419" name="Picture 4" descr="C:\Users\Shinelon\Documents\Tencent Files\2427349495\Image\C2C\50251F52A03E4E8AADC1236B18D688A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149725"/>
            <a:ext cx="3527425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2483768" y="0"/>
            <a:ext cx="2954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华文细黑" pitchFamily="2" charset="-122"/>
              </a:rPr>
              <a:t>数据成分</a:t>
            </a: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2" grpId="0"/>
      <p:bldP spid="17414" grpId="0"/>
      <p:bldP spid="17416" grpId="0"/>
      <p:bldP spid="17417" grpId="0"/>
      <p:bldP spid="174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987675" y="549275"/>
            <a:ext cx="42481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字符串加密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844824"/>
            <a:ext cx="5718784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3850" y="404813"/>
            <a:ext cx="44640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3600">
                <a:ea typeface="华文细黑" pitchFamily="2" charset="-122"/>
              </a:rPr>
              <a:t>C</a:t>
            </a:r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语言中的函数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0825" y="1196975"/>
            <a:ext cx="5041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函数的定义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函数的执行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变量的作用范围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数组与函数</a:t>
            </a:r>
            <a:endParaRPr lang="en-US" altLang="zh-CN">
              <a:ea typeface="华文细黑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275" y="260350"/>
            <a:ext cx="5154613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3429000"/>
            <a:ext cx="5432425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88913"/>
            <a:ext cx="403225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188913"/>
            <a:ext cx="4608513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314166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3750" y="4149725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549275"/>
            <a:ext cx="67691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>
                <a:ea typeface="华文细黑" pitchFamily="2" charset="-122"/>
              </a:rPr>
              <a:t>main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函数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结束以后会接收返回值再回复现场并继续执行</a:t>
            </a: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调用函数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执行时会先初始化然后传递数据再保存当前现场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函数中传递参数是从主函数中复制到调用函数中不对 主函数影响。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2708275"/>
            <a:ext cx="58324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局部变量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在函数内或块内定义，只在这个函数或块内起作用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全局变量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在所有函数外定义的变量，它的作用域是从定义变量的位置开始到本程序结束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3850" y="4652963"/>
            <a:ext cx="35274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数组名做参数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数组名不是变量是常量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因为数组名代表其地址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所以等于用了一个全局变量。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4221163"/>
            <a:ext cx="374015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765175"/>
            <a:ext cx="525621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整形数据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Signed +int /short int </a:t>
            </a:r>
            <a:r>
              <a:rPr lang="zh-CN" altLang="en-US">
                <a:ea typeface="华文细黑" pitchFamily="2" charset="-122"/>
              </a:rPr>
              <a:t>等表示有符号 </a:t>
            </a:r>
            <a:r>
              <a:rPr lang="en-US" altLang="zh-CN">
                <a:ea typeface="华文细黑" pitchFamily="2" charset="-122"/>
              </a:rPr>
              <a:t>signed</a:t>
            </a:r>
            <a:r>
              <a:rPr lang="zh-CN" altLang="en-US">
                <a:ea typeface="华文细黑" pitchFamily="2" charset="-122"/>
              </a:rPr>
              <a:t>可省略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unSigned +int /short int </a:t>
            </a:r>
            <a:r>
              <a:rPr lang="zh-CN" altLang="en-US">
                <a:ea typeface="华文细黑" pitchFamily="2" charset="-122"/>
              </a:rPr>
              <a:t>等表示无符号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无符号可表示更大的数。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123</a:t>
            </a:r>
            <a:r>
              <a:rPr lang="zh-CN" altLang="en-US">
                <a:ea typeface="华文细黑" pitchFamily="2" charset="-122"/>
              </a:rPr>
              <a:t>原码可以取反</a:t>
            </a:r>
            <a:r>
              <a:rPr lang="en-US" altLang="zh-CN">
                <a:ea typeface="华文细黑" pitchFamily="2" charset="-122"/>
              </a:rPr>
              <a:t>+1</a:t>
            </a:r>
            <a:r>
              <a:rPr lang="zh-CN" altLang="en-US">
                <a:ea typeface="华文细黑" pitchFamily="2" charset="-122"/>
              </a:rPr>
              <a:t>得到</a:t>
            </a:r>
            <a:r>
              <a:rPr lang="en-US" altLang="zh-CN">
                <a:ea typeface="华文细黑" pitchFamily="2" charset="-122"/>
              </a:rPr>
              <a:t>-123</a:t>
            </a:r>
            <a:r>
              <a:rPr lang="zh-CN" altLang="en-US">
                <a:ea typeface="华文细黑" pitchFamily="2" charset="-122"/>
              </a:rPr>
              <a:t>的补码</a:t>
            </a:r>
            <a:endParaRPr lang="en-US" altLang="zh-CN">
              <a:ea typeface="华文细黑" pitchFamily="2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205038"/>
            <a:ext cx="3960812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24525" y="476250"/>
            <a:ext cx="20875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16</a:t>
            </a:r>
            <a:r>
              <a:rPr lang="zh-CN" altLang="en-US">
                <a:ea typeface="华文细黑" pitchFamily="2" charset="-122"/>
              </a:rPr>
              <a:t>进制表示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利用打印控制符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8</a:t>
            </a:r>
            <a:r>
              <a:rPr lang="zh-CN" altLang="en-US">
                <a:ea typeface="华文细黑" pitchFamily="2" charset="-122"/>
              </a:rPr>
              <a:t>进制表示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利用打印控制符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850" y="4941888"/>
            <a:ext cx="33845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计算机中“</a:t>
            </a:r>
            <a:r>
              <a:rPr lang="en-US" altLang="zh-CN">
                <a:ea typeface="华文细黑" pitchFamily="2" charset="-122"/>
              </a:rPr>
              <a:t>0x</a:t>
            </a:r>
            <a:r>
              <a:rPr lang="zh-CN" altLang="en-US">
                <a:ea typeface="华文细黑" pitchFamily="2" charset="-122"/>
              </a:rPr>
              <a:t>”开头的为</a:t>
            </a:r>
            <a:r>
              <a:rPr lang="en-US" altLang="zh-CN">
                <a:ea typeface="华文细黑" pitchFamily="2" charset="-122"/>
              </a:rPr>
              <a:t>16</a:t>
            </a:r>
            <a:r>
              <a:rPr lang="zh-CN" altLang="en-US">
                <a:ea typeface="华文细黑" pitchFamily="2" charset="-122"/>
              </a:rPr>
              <a:t>进制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8</a:t>
            </a:r>
            <a:r>
              <a:rPr lang="zh-CN" altLang="en-US">
                <a:ea typeface="华文细黑" pitchFamily="2" charset="-122"/>
              </a:rPr>
              <a:t>进制为“</a:t>
            </a:r>
            <a:r>
              <a:rPr lang="en-US" altLang="zh-CN">
                <a:ea typeface="华文细黑" pitchFamily="2" charset="-122"/>
              </a:rPr>
              <a:t>0</a:t>
            </a:r>
            <a:r>
              <a:rPr lang="zh-CN" altLang="en-US">
                <a:ea typeface="华文细黑" pitchFamily="2" charset="-122"/>
              </a:rPr>
              <a:t>”开头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1773238"/>
            <a:ext cx="483711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8891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2997200"/>
            <a:ext cx="41767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如果不对变量赋值，在不同的编程软件中会有不同的值。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00" y="3860800"/>
            <a:ext cx="49926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16463" y="3068638"/>
            <a:ext cx="41036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浮点型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88913"/>
            <a:ext cx="4992688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16013" y="3213100"/>
            <a:ext cx="30241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华文细黑" pitchFamily="2" charset="-122"/>
              </a:rPr>
              <a:t>字符型数据，用二进制数保存，在</a:t>
            </a:r>
            <a:r>
              <a:rPr lang="en-US" altLang="zh-CN">
                <a:ea typeface="华文细黑" pitchFamily="2" charset="-122"/>
              </a:rPr>
              <a:t>C/</a:t>
            </a:r>
            <a:r>
              <a:rPr lang="zh-CN" altLang="en-US">
                <a:ea typeface="华文细黑" pitchFamily="2" charset="-122"/>
              </a:rPr>
              <a:t>？</a:t>
            </a:r>
            <a:r>
              <a:rPr lang="en-US" altLang="zh-CN">
                <a:ea typeface="华文细黑" pitchFamily="2" charset="-122"/>
              </a:rPr>
              <a:t>C++ </a:t>
            </a:r>
            <a:r>
              <a:rPr lang="zh-CN" altLang="en-US">
                <a:ea typeface="华文细黑" pitchFamily="2" charset="-122"/>
              </a:rPr>
              <a:t>语言中最多可以定义</a:t>
            </a:r>
            <a:r>
              <a:rPr lang="en-US" altLang="zh-CN">
                <a:ea typeface="华文细黑" pitchFamily="2" charset="-122"/>
              </a:rPr>
              <a:t>256</a:t>
            </a:r>
            <a:r>
              <a:rPr lang="zh-CN" altLang="en-US">
                <a:ea typeface="华文细黑" pitchFamily="2" charset="-122"/>
              </a:rPr>
              <a:t>个字符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16013" y="4581525"/>
            <a:ext cx="3168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ASCII</a:t>
            </a:r>
            <a:r>
              <a:rPr lang="zh-CN" altLang="en-US">
                <a:ea typeface="华文细黑" pitchFamily="2" charset="-122"/>
              </a:rPr>
              <a:t>码为美国信息交换标准代码表示了</a:t>
            </a:r>
            <a:r>
              <a:rPr lang="en-US" altLang="zh-CN">
                <a:ea typeface="华文细黑" pitchFamily="2" charset="-122"/>
              </a:rPr>
              <a:t>256</a:t>
            </a:r>
            <a:r>
              <a:rPr lang="zh-CN" altLang="en-US">
                <a:ea typeface="华文细黑" pitchFamily="2" charset="-122"/>
              </a:rPr>
              <a:t>个字符。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84888" y="476250"/>
            <a:ext cx="28797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字符型可与整形数据互相赋值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可与整型一起运算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64275" y="1844675"/>
            <a:ext cx="2879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\n</a:t>
            </a:r>
            <a:r>
              <a:rPr lang="zh-CN" altLang="en-US">
                <a:ea typeface="华文细黑" pitchFamily="2" charset="-122"/>
              </a:rPr>
              <a:t>为换行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en-US" altLang="zh-CN">
                <a:ea typeface="华文细黑" pitchFamily="2" charset="-122"/>
              </a:rPr>
              <a:t>\a</a:t>
            </a:r>
            <a:r>
              <a:rPr lang="zh-CN" altLang="en-US">
                <a:ea typeface="华文细黑" pitchFamily="2" charset="-122"/>
              </a:rPr>
              <a:t>为发声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endParaRPr lang="zh-CN" altLang="en-US">
              <a:ea typeface="华文细黑" pitchFamily="2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213100"/>
            <a:ext cx="4297362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43438" y="5805488"/>
            <a:ext cx="4392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Bool </a:t>
            </a:r>
            <a:r>
              <a:rPr lang="zh-CN" altLang="en-US">
                <a:ea typeface="华文细黑" pitchFamily="2" charset="-122"/>
              </a:rPr>
              <a:t>为布尔型表示方法</a:t>
            </a:r>
            <a:endParaRPr lang="en-US" altLang="zh-CN">
              <a:ea typeface="华文细黑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其中</a:t>
            </a:r>
            <a:r>
              <a:rPr lang="en-US" altLang="zh-CN">
                <a:ea typeface="华文细黑" pitchFamily="2" charset="-122"/>
              </a:rPr>
              <a:t>false</a:t>
            </a:r>
            <a:r>
              <a:rPr lang="zh-CN" altLang="en-US">
                <a:ea typeface="华文细黑" pitchFamily="2" charset="-122"/>
              </a:rPr>
              <a:t>和</a:t>
            </a:r>
            <a:r>
              <a:rPr lang="en-US" altLang="zh-CN">
                <a:ea typeface="华文细黑" pitchFamily="2" charset="-122"/>
              </a:rPr>
              <a:t>true</a:t>
            </a:r>
            <a:r>
              <a:rPr lang="zh-CN" altLang="en-US">
                <a:ea typeface="华文细黑" pitchFamily="2" charset="-122"/>
              </a:rPr>
              <a:t>为计算机保存字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967413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536950"/>
            <a:ext cx="569595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404813"/>
            <a:ext cx="3097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华文细黑" pitchFamily="2" charset="-122"/>
              </a:rPr>
              <a:t>Const  double   pi 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中</a:t>
            </a:r>
            <a:r>
              <a:rPr lang="en-US" altLang="zh-CN">
                <a:ea typeface="华文细黑" pitchFamily="2" charset="-122"/>
              </a:rPr>
              <a:t>pi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的值将不会改变。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1268413"/>
            <a:ext cx="68405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标识符中只有字母数字下滑线，且只能由字母和下滑线开头，不能与关键字相同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4005263"/>
            <a:ext cx="44815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3644900"/>
            <a:ext cx="2447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运算符</a:t>
            </a:r>
          </a:p>
        </p:txBody>
      </p:sp>
      <p:sp>
        <p:nvSpPr>
          <p:cNvPr id="6" name="矩形 5"/>
          <p:cNvSpPr/>
          <p:nvPr/>
        </p:nvSpPr>
        <p:spPr>
          <a:xfrm>
            <a:off x="107504" y="2564904"/>
            <a:ext cx="2954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华文细黑" pitchFamily="2" charset="-122"/>
              </a:rPr>
              <a:t>运算成分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512" y="332656"/>
            <a:ext cx="29418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赋值运算符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052513"/>
            <a:ext cx="35845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16463" y="908050"/>
            <a:ext cx="29511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要点二  ：长数赋给短数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截取长数的低</a:t>
            </a:r>
            <a:r>
              <a:rPr lang="en-US" altLang="zh-CN">
                <a:ea typeface="华文细黑" pitchFamily="2" charset="-122"/>
              </a:rPr>
              <a:t>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位送给短数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716338"/>
            <a:ext cx="3536950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1844675"/>
            <a:ext cx="3697287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24300" y="3789363"/>
            <a:ext cx="1439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200">
                <a:latin typeface="华文行楷" pitchFamily="2" charset="-122"/>
                <a:ea typeface="华文行楷" pitchFamily="2" charset="-122"/>
              </a:rPr>
              <a:t>总结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4337050"/>
            <a:ext cx="447992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0350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0825" y="3573463"/>
            <a:ext cx="525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连续赋值由右到左的顺序</a:t>
            </a:r>
            <a:r>
              <a:rPr lang="zh-CN" altLang="en-US">
                <a:ea typeface="华文细黑" pitchFamily="2" charset="-122"/>
              </a:rPr>
              <a:t>。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3850" y="4076700"/>
            <a:ext cx="5184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整数运算结果为整数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实数运算结果为</a:t>
            </a:r>
            <a:r>
              <a:rPr lang="en-US" altLang="zh-CN">
                <a:ea typeface="华文细黑" pitchFamily="2" charset="-122"/>
              </a:rPr>
              <a:t>double</a:t>
            </a:r>
            <a:r>
              <a:rPr lang="zh-CN" altLang="en-US">
                <a:ea typeface="华文细黑" pitchFamily="2" charset="-122"/>
              </a:rPr>
              <a:t>。</a:t>
            </a:r>
          </a:p>
        </p:txBody>
      </p:sp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323850" y="5013325"/>
            <a:ext cx="367188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符号优先级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pPr eaLnBrk="0" hangingPunct="0"/>
            <a:r>
              <a:rPr lang="zh-CN" altLang="en-US">
                <a:ea typeface="华文细黑" pitchFamily="2" charset="-122"/>
              </a:rPr>
              <a:t>（）  </a:t>
            </a:r>
            <a:r>
              <a:rPr lang="en-US" altLang="zh-CN">
                <a:ea typeface="华文细黑" pitchFamily="2" charset="-122"/>
              </a:rPr>
              <a:t>&gt;   *   /   %   &gt;    +    -</a:t>
            </a:r>
            <a:endParaRPr lang="zh-CN" altLang="en-US">
              <a:ea typeface="华文细黑" pitchFamily="2" charset="-122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126841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400526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839</Words>
  <Application>Microsoft Office PowerPoint</Application>
  <PresentationFormat>全屏显示(4:3)</PresentationFormat>
  <Paragraphs>125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Shinelon</cp:lastModifiedBy>
  <cp:revision>259</cp:revision>
  <dcterms:created xsi:type="dcterms:W3CDTF">2013-10-30T09:04:50Z</dcterms:created>
  <dcterms:modified xsi:type="dcterms:W3CDTF">2019-10-26T07:03:34Z</dcterms:modified>
</cp:coreProperties>
</file>